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SYTU6h1P6uGrLhvpN7lI1a9B6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hyperlink" Target="https://github.com/ypwds/CISPE-BP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hyperlink" Target="https://www.pensador.com/autor/christian_ullmann/" TargetMode="External"/><Relationship Id="rId7" Type="http://schemas.openxmlformats.org/officeDocument/2006/relationships/hyperlink" Target="https://www.pensador.com/autor/christian_ullman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s://www.youtube.com/watch?v=gm9u3Canpig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ypwds/CISPE-BPM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5605557" y="221399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Profa: Jéssyka Vilela</a:t>
            </a:r>
            <a:endParaRPr/>
          </a:p>
        </p:txBody>
      </p:sp>
      <p:pic>
        <p:nvPicPr>
          <p:cNvPr descr="Nenhuma descrição de foto disponível." id="89" name="Google Shape;89;p1"/>
          <p:cNvPicPr preferRelativeResize="0"/>
          <p:nvPr/>
        </p:nvPicPr>
        <p:blipFill rotWithShape="1">
          <a:blip r:embed="rId3">
            <a:alphaModFix/>
          </a:blip>
          <a:srcRect b="12498" l="19216" r="23792" t="14000"/>
          <a:stretch/>
        </p:blipFill>
        <p:spPr>
          <a:xfrm>
            <a:off x="87085" y="232536"/>
            <a:ext cx="3945695" cy="639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9148" y="201551"/>
            <a:ext cx="2188421" cy="88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8057210" y="3886460"/>
            <a:ext cx="39456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Germano Pires de Carvalho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Getúlio Valdemir Batista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Joao Paulo Oliveira da Silva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Katharine Galdino Maia Gomes Turmina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Monik Silva Duarte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Ytalo Paulo Wilian da Silva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TEMA: </a:t>
            </a:r>
            <a:r>
              <a:rPr b="0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Processos na saúde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048961" y="1252286"/>
            <a:ext cx="786860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IN1031 – SISTEMAS DE INFORMAÇÃO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GESTÃO DE PROCESSOS DE NEGÓCIO- GPN-2024.1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740159" y="2920666"/>
            <a:ext cx="78686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ATIVIDADE: APRESENTAÇÃO DO  KICKOFF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/>
        </p:nvSpPr>
        <p:spPr>
          <a:xfrm>
            <a:off x="183826" y="-134625"/>
            <a:ext cx="735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ANÁLISE DE STAKEHOLDERS</a:t>
            </a:r>
            <a:endParaRPr/>
          </a:p>
        </p:txBody>
      </p:sp>
      <p:pic>
        <p:nvPicPr>
          <p:cNvPr id="171" name="Google Shape;1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079"/>
            <a:ext cx="11887200" cy="382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5242650" y="5170925"/>
            <a:ext cx="21240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GITHUB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/>
        </p:nvSpPr>
        <p:spPr>
          <a:xfrm>
            <a:off x="24141" y="-75596"/>
            <a:ext cx="616041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Proposta de valor</a:t>
            </a:r>
            <a:endParaRPr/>
          </a:p>
        </p:txBody>
      </p:sp>
      <p:sp>
        <p:nvSpPr>
          <p:cNvPr id="178" name="Google Shape;178;p11"/>
          <p:cNvSpPr txBox="1"/>
          <p:nvPr/>
        </p:nvSpPr>
        <p:spPr>
          <a:xfrm>
            <a:off x="115839" y="823207"/>
            <a:ext cx="1033177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140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400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GANHO PARA OS GESTORES GOVERNAMENTAIS</a:t>
            </a:r>
            <a:endParaRPr b="1" sz="4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1371" t="0"/>
          <a:stretch/>
        </p:blipFill>
        <p:spPr>
          <a:xfrm>
            <a:off x="207391" y="2349588"/>
            <a:ext cx="7277491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 txBox="1"/>
          <p:nvPr/>
        </p:nvSpPr>
        <p:spPr>
          <a:xfrm>
            <a:off x="7576434" y="894454"/>
            <a:ext cx="4449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A7003B"/>
              </a:buClr>
              <a:buSzPts val="3200"/>
              <a:buFont typeface="Noto Sans Symbols"/>
              <a:buChar char="✔"/>
            </a:pPr>
            <a:r>
              <a:rPr b="1" lang="pt-BR" sz="32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 Acesso a informações confiáveis para a tomada de decisão;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A7003B"/>
              </a:buClr>
              <a:buSzPts val="3200"/>
              <a:buFont typeface="Noto Sans Symbols"/>
              <a:buChar char="✔"/>
            </a:pPr>
            <a:r>
              <a:rPr b="1" lang="pt-BR" sz="32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Transparência acerca da organização, disponibilidade de informações estratégicas para a rede de saúde Estadual </a:t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576434" y="2871114"/>
            <a:ext cx="436350" cy="390560"/>
          </a:xfrm>
          <a:prstGeom prst="ellipse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7576434" y="925417"/>
            <a:ext cx="436350" cy="394336"/>
          </a:xfrm>
          <a:prstGeom prst="ellipse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/>
        </p:nvSpPr>
        <p:spPr>
          <a:xfrm>
            <a:off x="238387" y="257799"/>
            <a:ext cx="508775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40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AGRADECIMENTOS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33" y="3610708"/>
            <a:ext cx="4336861" cy="252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5">
            <a:alphaModFix/>
          </a:blip>
          <a:srcRect b="0" l="40981" r="0" t="0"/>
          <a:stretch/>
        </p:blipFill>
        <p:spPr>
          <a:xfrm>
            <a:off x="263489" y="1622246"/>
            <a:ext cx="5037547" cy="162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 txBox="1"/>
          <p:nvPr/>
        </p:nvSpPr>
        <p:spPr>
          <a:xfrm>
            <a:off x="6334812" y="520511"/>
            <a:ext cx="5037547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“Precisamos mudar e ser agentes de </a:t>
            </a:r>
            <a:r>
              <a:rPr b="0" i="0" lang="pt-BR" sz="280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transformação</a:t>
            </a:r>
            <a:r>
              <a:rPr b="0" i="0" lang="pt-BR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, entendendo que todas as organizações são um conjunto de ideias e ações desenvolvidas por pessoas e devem ser transformadas por elas. Que o nosso </a:t>
            </a:r>
            <a:r>
              <a:rPr b="0" i="0"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‘inconformismo’ </a:t>
            </a:r>
            <a:r>
              <a:rPr b="0" i="0" lang="pt-BR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com a atual realidade </a:t>
            </a:r>
            <a:r>
              <a:rPr b="0" i="0" lang="pt-BR" sz="280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inspire </a:t>
            </a:r>
            <a:r>
              <a:rPr b="0" i="0" lang="pt-BR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outras pessoas a agirem e acelere a </a:t>
            </a:r>
            <a:r>
              <a:rPr b="0" i="0" lang="pt-BR" sz="280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transição da mudança</a:t>
            </a:r>
            <a:r>
              <a:rPr b="0" i="0" lang="pt-BR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strike="noStrike">
              <a:solidFill>
                <a:srgbClr val="0563C1"/>
              </a:solidFill>
              <a:latin typeface="Roboto"/>
              <a:ea typeface="Roboto"/>
              <a:cs typeface="Roboto"/>
              <a:sym typeface="Roboto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sng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Christian Ullmann</a:t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464" y="474858"/>
            <a:ext cx="10143294" cy="59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OLVEDORES DE PROBLEMAS, O BRASIL PRECISA DE VOCÊS!!! - Benicio Filho -  Mentoria, Inovação e Liderança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3212757" y="5534561"/>
            <a:ext cx="630194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Quais são os problemas enfrentados pelo cliente?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1302" l="0" r="0" t="2963"/>
          <a:stretch/>
        </p:blipFill>
        <p:spPr>
          <a:xfrm>
            <a:off x="454366" y="131975"/>
            <a:ext cx="10876654" cy="641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78663" y="309979"/>
            <a:ext cx="26928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CENÁRIO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00" y="1538825"/>
            <a:ext cx="6262601" cy="48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382997" y="616633"/>
            <a:ext cx="61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EXPECTATIVA</a:t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7299286" y="616625"/>
            <a:ext cx="3599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REALIDADE</a:t>
            </a:r>
            <a:endParaRPr sz="4800"/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1302" l="0" r="0" t="2963"/>
          <a:stretch/>
        </p:blipFill>
        <p:spPr>
          <a:xfrm>
            <a:off x="6670625" y="1538825"/>
            <a:ext cx="5276151" cy="4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1884304" y="1"/>
            <a:ext cx="1030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PASSOS PARA  ENTENDER O PROBLEMA 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2788"/>
          <a:stretch/>
        </p:blipFill>
        <p:spPr>
          <a:xfrm>
            <a:off x="349260" y="1074656"/>
            <a:ext cx="3835722" cy="235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221738" y="4288001"/>
            <a:ext cx="409076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A7003B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EXPLANAÇÃO SOBRE A GESTÃO DE DADOS EM SAÚDE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A7003B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ESCOLHER O TEMA;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A7003B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   RESPONDER O QUESTIONÁRIO</a:t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1922" l="0" r="3583" t="11234"/>
          <a:stretch/>
        </p:blipFill>
        <p:spPr>
          <a:xfrm>
            <a:off x="4597700" y="2246130"/>
            <a:ext cx="3566388" cy="21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4664999" y="4549610"/>
            <a:ext cx="359975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ENTREVISTA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GERENTE DO CISPE</a:t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221738" y="722426"/>
            <a:ext cx="5839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822299" y="1415133"/>
            <a:ext cx="3184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221738" y="4200516"/>
            <a:ext cx="4248440" cy="211396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7003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4210" y="1201397"/>
            <a:ext cx="1931689" cy="112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4862081" y="4522141"/>
            <a:ext cx="3205590" cy="124477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7003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7821" y="3276415"/>
            <a:ext cx="3322150" cy="288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8520590" y="2598003"/>
            <a:ext cx="5291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8497821" y="2819194"/>
            <a:ext cx="35997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3610464" y="2662229"/>
            <a:ext cx="4520578" cy="27337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7003B"/>
          </a:solidFill>
          <a:ln cap="flat" cmpd="sng" w="12700">
            <a:solidFill>
              <a:srgbClr val="A700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65988" y="10865"/>
            <a:ext cx="36670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O PROBLEMA </a:t>
            </a:r>
            <a:endParaRPr/>
          </a:p>
        </p:txBody>
      </p:sp>
      <p:pic>
        <p:nvPicPr>
          <p:cNvPr id="142" name="Google Shape;142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069" y="1045027"/>
            <a:ext cx="3324946" cy="214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5">
            <a:alphaModFix/>
          </a:blip>
          <a:srcRect b="9100" l="6273" r="12023" t="8981"/>
          <a:stretch/>
        </p:blipFill>
        <p:spPr>
          <a:xfrm>
            <a:off x="4096373" y="516059"/>
            <a:ext cx="3403076" cy="346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2190" y="1498369"/>
            <a:ext cx="3512448" cy="316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4096373" y="452487"/>
            <a:ext cx="3403076" cy="3492419"/>
          </a:xfrm>
          <a:prstGeom prst="rect">
            <a:avLst/>
          </a:prstGeom>
          <a:noFill/>
          <a:ln cap="flat" cmpd="sng" w="57150">
            <a:solidFill>
              <a:srgbClr val="A700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06974" y="4387210"/>
            <a:ext cx="620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 falta de padronização e integração 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Gestão de dados, resulta em dificuldades tanto na </a:t>
            </a:r>
            <a:r>
              <a:rPr b="1" lang="pt-BR" sz="1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identificação e filtragem de informações relevantes, 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quanto na </a:t>
            </a:r>
            <a:r>
              <a:rPr b="1" lang="pt-BR" sz="1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análise eficiente e automatizada de informações provenientes de diferentes fontes de dados.</a:t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757787" y="5827305"/>
            <a:ext cx="62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do trabalho necessário </a:t>
            </a:r>
            <a:r>
              <a:rPr b="1" lang="pt-BR" sz="1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para extrair informações relevantes para a tomada de decisão.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176725" y="4186550"/>
            <a:ext cx="7100700" cy="2487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7003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-3" y="76544"/>
            <a:ext cx="616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OBJETIVO DO PROJETO</a:t>
            </a:r>
            <a:endParaRPr b="1" sz="48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6164" y="1489676"/>
            <a:ext cx="4579621" cy="266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6232" y="992691"/>
            <a:ext cx="5282963" cy="35857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5905720" y="445851"/>
            <a:ext cx="61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B56EF2"/>
                </a:solidFill>
                <a:latin typeface="Arial"/>
                <a:ea typeface="Arial"/>
                <a:cs typeface="Arial"/>
                <a:sym typeface="Arial"/>
              </a:rPr>
              <a:t>Normalização e Padronização dos </a:t>
            </a:r>
            <a:r>
              <a:rPr b="1" lang="pt-BR" sz="2400">
                <a:solidFill>
                  <a:srgbClr val="B56EF2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r>
              <a:rPr b="1" lang="pt-BR" sz="2400">
                <a:solidFill>
                  <a:srgbClr val="B56EF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501975" y="4990550"/>
            <a:ext cx="951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Mapear a padronização dos dados no</a:t>
            </a:r>
            <a:r>
              <a:rPr b="1" lang="pt-BR" sz="3200">
                <a:solidFill>
                  <a:srgbClr val="C00000"/>
                </a:solidFill>
              </a:rPr>
              <a:t> </a:t>
            </a:r>
            <a:r>
              <a:rPr b="1" i="0" lang="pt-BR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CISPE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/>
        </p:nvSpPr>
        <p:spPr>
          <a:xfrm>
            <a:off x="-1813350" y="0"/>
            <a:ext cx="8247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MATRIZ SIPOC</a:t>
            </a:r>
            <a:endParaRPr/>
          </a:p>
        </p:txBody>
      </p:sp>
      <p:sp>
        <p:nvSpPr>
          <p:cNvPr id="164" name="Google Shape;164;p9"/>
          <p:cNvSpPr txBox="1"/>
          <p:nvPr/>
        </p:nvSpPr>
        <p:spPr>
          <a:xfrm>
            <a:off x="1655475" y="6241275"/>
            <a:ext cx="2454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 GITHUB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50" y="831000"/>
            <a:ext cx="5700391" cy="5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2024-03-20T12:37:12Z</dcterms:created>
  <dc:creator>Microsoft Office User</dc:creator>
</cp:coreProperties>
</file>